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61" r:id="rId2"/>
    <p:sldId id="566" r:id="rId3"/>
    <p:sldId id="547" r:id="rId4"/>
    <p:sldId id="545" r:id="rId5"/>
    <p:sldId id="557" r:id="rId6"/>
    <p:sldId id="563" r:id="rId7"/>
    <p:sldId id="564" r:id="rId8"/>
    <p:sldId id="555" r:id="rId9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orient="horz" pos="121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orient="horz" pos="4127">
          <p15:clr>
            <a:srgbClr val="A4A3A4"/>
          </p15:clr>
        </p15:guide>
        <p15:guide id="6" orient="horz" pos="4065">
          <p15:clr>
            <a:srgbClr val="A4A3A4"/>
          </p15:clr>
        </p15:guide>
        <p15:guide id="7" orient="horz" pos="730">
          <p15:clr>
            <a:srgbClr val="A4A3A4"/>
          </p15:clr>
        </p15:guide>
        <p15:guide id="8" orient="horz" pos="663">
          <p15:clr>
            <a:srgbClr val="A4A3A4"/>
          </p15:clr>
        </p15:guide>
        <p15:guide id="9" pos="2715">
          <p15:clr>
            <a:srgbClr val="A4A3A4"/>
          </p15:clr>
        </p15:guide>
        <p15:guide id="10" pos="5759">
          <p15:clr>
            <a:srgbClr val="A4A3A4"/>
          </p15:clr>
        </p15:guide>
        <p15:guide id="11" pos="5556">
          <p15:clr>
            <a:srgbClr val="A4A3A4"/>
          </p15:clr>
        </p15:guide>
        <p15:guide id="12" pos="158">
          <p15:clr>
            <a:srgbClr val="A4A3A4"/>
          </p15:clr>
        </p15:guide>
        <p15:guide id="13" pos="204">
          <p15:clr>
            <a:srgbClr val="A4A3A4"/>
          </p15:clr>
        </p15:guide>
        <p15:guide id="14" pos="5375">
          <p15:clr>
            <a:srgbClr val="A4A3A4"/>
          </p15:clr>
        </p15:guide>
        <p15:guide id="15" pos="2880">
          <p15:clr>
            <a:srgbClr val="A4A3A4"/>
          </p15:clr>
        </p15:guide>
        <p15:guide id="16" pos="34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ina Projerina" initials="GP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AC"/>
    <a:srgbClr val="C600EE"/>
    <a:srgbClr val="570A66"/>
    <a:srgbClr val="620B73"/>
    <a:srgbClr val="DDF5F7"/>
    <a:srgbClr val="FF8400"/>
    <a:srgbClr val="4D1C1B"/>
    <a:srgbClr val="00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189" autoAdjust="0"/>
    <p:restoredTop sz="97934" autoAdjust="0"/>
  </p:normalViewPr>
  <p:slideViewPr>
    <p:cSldViewPr>
      <p:cViewPr varScale="1">
        <p:scale>
          <a:sx n="84" d="100"/>
          <a:sy n="84" d="100"/>
        </p:scale>
        <p:origin x="96" y="804"/>
      </p:cViewPr>
      <p:guideLst>
        <p:guide orient="horz" pos="2172"/>
        <p:guide orient="horz" pos="4319"/>
        <p:guide orient="horz" pos="121"/>
        <p:guide orient="horz" pos="3838"/>
        <p:guide orient="horz" pos="4127"/>
        <p:guide orient="horz" pos="4065"/>
        <p:guide orient="horz" pos="730"/>
        <p:guide orient="horz" pos="663"/>
        <p:guide pos="2715"/>
        <p:guide pos="5759"/>
        <p:guide pos="5556"/>
        <p:guide pos="158"/>
        <p:guide pos="204"/>
        <p:guide pos="5375"/>
        <p:guide pos="2880"/>
        <p:guide pos="3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9CE3809-631E-4DCA-8CA7-3651D5376155}" type="CATEGORYNAME">
                      <a:rPr lang="ru-RU" smtClean="0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 smtClean="0"/>
                      <a:t>; </a:t>
                    </a:r>
                    <a:fld id="{17C56B91-0FEC-4AB0-A658-F8F50DE99EDC}" type="VALUE">
                      <a:rPr lang="ru-RU" baseline="0" smtClean="0"/>
                      <a:pPr>
                        <a:defRPr/>
                      </a:pPr>
                      <a:t>[ЗНАЧЕНИЕ]</a:t>
                    </a:fld>
                    <a:r>
                      <a:rPr lang="ru-RU" baseline="0" dirty="0" smtClean="0"/>
                      <a:t> тыс. га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E0D18FD2-BFA6-48BC-AEF9-2E91D310860A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336F438E-5A66-4BA3-8F7A-904F794E1E70}" type="VALUE">
                      <a:rPr lang="ru-RU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тыс.га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781B1C04-8EBE-4AEF-B04B-A28049B04F5E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3BC6FC4E-5AC8-4CF5-9396-7BD07DD7B31C}" type="VALUE">
                      <a:rPr lang="ru-RU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 smtClean="0"/>
                      <a:t> тыс. га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сорная растительность</c:v>
                </c:pt>
                <c:pt idx="1">
                  <c:v>болезни </c:v>
                </c:pt>
                <c:pt idx="2">
                  <c:v>вредители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8.8160000000000007</c:v>
                </c:pt>
                <c:pt idx="1">
                  <c:v>12.768000000000001</c:v>
                </c:pt>
                <c:pt idx="2">
                  <c:v>16.562000000000001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000" b="0"/>
              <a:t>среднее значение</a:t>
            </a:r>
          </a:p>
        </c:rich>
      </c:tx>
      <c:layout>
        <c:manualLayout>
          <c:xMode val="edge"/>
          <c:yMode val="edge"/>
          <c:x val="0.52590266841644795"/>
          <c:y val="0.88888888888888884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558763938509757"/>
          <c:w val="0.95749001190249239"/>
          <c:h val="0.77134656359506237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6212960"/>
        <c:axId val="116214136"/>
        <c:axId val="0"/>
      </c:bar3DChart>
      <c:catAx>
        <c:axId val="11621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6214136"/>
        <c:crosses val="autoZero"/>
        <c:auto val="1"/>
        <c:lblAlgn val="ctr"/>
        <c:lblOffset val="100"/>
        <c:noMultiLvlLbl val="0"/>
      </c:catAx>
      <c:valAx>
        <c:axId val="116214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62129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D215F9-AAEA-4560-9999-1228FAB1B56B}" type="datetimeFigureOut">
              <a:rPr lang="ru-RU"/>
              <a:pPr>
                <a:defRPr/>
              </a:pPr>
              <a:t>17.07.2025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EA6BC22E-CAB8-4286-8E92-D618047F44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9824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fld id="{4DE2C509-40FB-448A-BBF7-DABC75948A50}" type="datetimeFigureOut">
              <a:rPr lang="ru-RU"/>
              <a:pPr>
                <a:defRPr/>
              </a:pPr>
              <a:t>17.07.2025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Calibri" panose="020F0502020204030204" pitchFamily="34" charset="0"/>
              </a:defRPr>
            </a:lvl1pPr>
          </a:lstStyle>
          <a:p>
            <a:fld id="{A32F5D76-BF0D-4850-A241-5E5F38FBBE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3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макет с нумерацией2">
    <p:bg>
      <p:bgPr>
        <a:solidFill>
          <a:srgbClr val="F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4" name="Прямоугольник 3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5" name="Прямоугольник 4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</p:spTree>
    <p:extLst>
      <p:ext uri="{BB962C8B-B14F-4D97-AF65-F5344CB8AC3E}">
        <p14:creationId xmlns:p14="http://schemas.microsoft.com/office/powerpoint/2010/main" val="29902394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макет с нумерацие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" action="ppaction://noaction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B09A20DB-0C38-4608-9C87-0AF94AF648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618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услуг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" action="ppaction://noaction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7692D12-2A21-4C20-BC03-EA9DBD650B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42178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защиты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" action="ppaction://noaction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FDFDF80-9B51-47BC-B409-621C81E0B6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63716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аккредитации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" action="ppaction://noaction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E0578B08-9EF2-4283-BABB-5949306D10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12527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ертификации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" action="ppaction://noaction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  <a:p>
            <a:pPr lvl="0"/>
            <a:endParaRPr lang="ru-RU" dirty="0" err="1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/>
              <a:t>Образец</a:t>
            </a:r>
          </a:p>
          <a:p>
            <a:pPr lvl="0"/>
            <a:endParaRPr lang="ru-RU" dirty="0" err="1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51E829B-AAD8-4F4B-B648-644327001C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4800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slide" Target="../slides/slid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557963"/>
            <a:ext cx="539750" cy="2174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 i="0">
                <a:solidFill>
                  <a:srgbClr val="4C4C4C"/>
                </a:solidFill>
              </a:defRPr>
            </a:lvl1pPr>
          </a:lstStyle>
          <a:p>
            <a:fld id="{F2B42EFA-33D7-4A8E-A786-8D17AC4B7F8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" name="Прямоугольник 2">
            <a:hlinkClick r:id="" action="ppaction://noaction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4" name="Прямоугольник 3">
            <a:hlinkClick r:id="rId9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5" name="Прямоугольник 4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7" name="Прямоугольник 6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34039"/>
            <a:ext cx="9251504" cy="6858000"/>
          </a:xfrm>
          <a:prstGeom prst="rect">
            <a:avLst/>
          </a:prstGeom>
          <a:solidFill>
            <a:srgbClr val="FE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i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938406" y="2115352"/>
            <a:ext cx="7100887" cy="391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ru-RU" sz="2000" b="1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ФИТОСАНИТАРНАЯ ОБСТАНОВКА В АРХАНГЕЛЬСКОЙ ОБЛАСТИ В 2025 ГОДУ. ОСОБЕННОСТИ ПРОВЕДЕНИЯ АПРОБАЦИИ СЕМЕННЫХ ПОСЕВОВ»</a:t>
            </a:r>
          </a:p>
          <a:p>
            <a:pPr algn="ctr">
              <a:lnSpc>
                <a:spcPct val="90000"/>
              </a:lnSpc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2000" b="1" dirty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2000" b="1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 i="0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Руководитель</a:t>
            </a:r>
          </a:p>
          <a:p>
            <a:pPr>
              <a:lnSpc>
                <a:spcPct val="90000"/>
              </a:lnSpc>
            </a:pPr>
            <a:r>
              <a:rPr lang="ru-RU" sz="1600" i="0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филиала </a:t>
            </a:r>
            <a:r>
              <a:rPr lang="ru-RU" sz="1600" i="0" dirty="0">
                <a:solidFill>
                  <a:srgbClr val="008000"/>
                </a:solidFill>
                <a:latin typeface="+mn-lt"/>
                <a:cs typeface="Times New Roman" pitchFamily="18" charset="0"/>
              </a:rPr>
              <a:t>ФГБУ «Россельхозцентр»</a:t>
            </a:r>
          </a:p>
          <a:p>
            <a:pPr>
              <a:lnSpc>
                <a:spcPct val="90000"/>
              </a:lnSpc>
            </a:pPr>
            <a:r>
              <a:rPr lang="ru-RU" sz="1600" i="0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по Архангельской области ………………………О.В. Колесова…………….  </a:t>
            </a:r>
            <a:endParaRPr lang="en-US" sz="1600" i="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160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160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9540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1535113" y="298450"/>
            <a:ext cx="6537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008000"/>
                </a:solidFill>
              </a:rPr>
              <a:t>Министерство сельского хозяйства </a:t>
            </a:r>
          </a:p>
          <a:p>
            <a:pPr algn="ctr"/>
            <a:r>
              <a:rPr lang="ru-RU" i="0" dirty="0">
                <a:solidFill>
                  <a:srgbClr val="008000"/>
                </a:solidFill>
              </a:rPr>
              <a:t>Российской Федерации</a:t>
            </a:r>
          </a:p>
        </p:txBody>
      </p:sp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1500188" y="1071563"/>
            <a:ext cx="6608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0" dirty="0">
                <a:solidFill>
                  <a:srgbClr val="008000"/>
                </a:solidFill>
              </a:rPr>
              <a:t>Федеральное государственное бюджетное учреждение</a:t>
            </a:r>
          </a:p>
          <a:p>
            <a:pPr algn="ctr"/>
            <a:r>
              <a:rPr lang="ru-RU" sz="1600" i="0" dirty="0">
                <a:solidFill>
                  <a:srgbClr val="008000"/>
                </a:solidFill>
              </a:rPr>
              <a:t>«Российский сельскохозяйственный центр»</a:t>
            </a:r>
          </a:p>
          <a:p>
            <a:pPr algn="ctr"/>
            <a:r>
              <a:rPr lang="ru-RU" sz="1600" i="0" dirty="0">
                <a:solidFill>
                  <a:srgbClr val="008000"/>
                </a:solidFill>
              </a:rPr>
              <a:t> (ФГБУ «Россельхозцентр»)</a:t>
            </a:r>
          </a:p>
        </p:txBody>
      </p:sp>
      <p:pic>
        <p:nvPicPr>
          <p:cNvPr id="9224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14438"/>
            <a:ext cx="984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C1A4BCE-A8C2-4EAB-B381-77C16A24584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0" y="6557965"/>
            <a:ext cx="539750" cy="184147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44886" y="5852261"/>
            <a:ext cx="1690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0" dirty="0" smtClean="0">
                <a:solidFill>
                  <a:srgbClr val="008000"/>
                </a:solidFill>
              </a:rPr>
              <a:t>Июль 2025 г</a:t>
            </a:r>
          </a:p>
          <a:p>
            <a:pPr algn="ctr"/>
            <a:r>
              <a:rPr lang="ru-RU" i="0" dirty="0">
                <a:solidFill>
                  <a:srgbClr val="008000"/>
                </a:solidFill>
              </a:rPr>
              <a:t>г</a:t>
            </a:r>
            <a:r>
              <a:rPr lang="ru-RU" i="0" dirty="0" smtClean="0">
                <a:solidFill>
                  <a:srgbClr val="008000"/>
                </a:solidFill>
              </a:rPr>
              <a:t>. Архангельск</a:t>
            </a:r>
            <a:endParaRPr lang="ru-RU" i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8"/>
          </p:nvPr>
        </p:nvSpPr>
        <p:spPr>
          <a:xfrm>
            <a:off x="467544" y="1196752"/>
            <a:ext cx="8208963" cy="504056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16,612 тыс. 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(в однократном исчислении)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111,797 тыс. 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(проверено на 11.07.2025г.)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  <a:p>
            <a:endParaRPr lang="ru-RU" sz="1800" dirty="0"/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ФИТОСАНИТАРНЫЙ МОНТОРИНГ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83564607"/>
              </p:ext>
            </p:extLst>
          </p:nvPr>
        </p:nvGraphicFramePr>
        <p:xfrm>
          <a:off x="1254672" y="242877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65260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3568" y="88342"/>
            <a:ext cx="6696743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СОРНАЯ РАСТИТЕЛЬНОСТЬ </a:t>
            </a:r>
            <a:endParaRPr lang="ru-RU" alt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-214313" y="2857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i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630192"/>
              </p:ext>
            </p:extLst>
          </p:nvPr>
        </p:nvGraphicFramePr>
        <p:xfrm>
          <a:off x="467544" y="1273364"/>
          <a:ext cx="6264696" cy="5467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133"/>
                <a:gridCol w="1414605"/>
                <a:gridCol w="1563510"/>
                <a:gridCol w="1428448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Вредный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объект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Обнаружено, шт. /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Фиалка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полевая,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горец птичий, бодяк полевой, осот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полевой, пырей ползучий, осот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полевой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Вельский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Холмогорский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Картофель, пшеница яровая, кукуруза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10-14,4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Пикульник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обыкновенный,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незабудка,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ярутка, дымянка, ромашка аптечная,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гречишка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вьюнковая,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подмаренник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цепкий, горец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шероховатый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Вельский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Холмогорский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Пшеница мягкая озимая, ячмень яровой, кукуруза, травосмесь, картофель, морковь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96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Борщевик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Сосновского, одуванчик лекарственный, марь белая,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пикульник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обыкновенный, фиалка полевая, пырей ползучий, осот полевой, свербига восточная, хвощ полевой,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гречишка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вьюнковая, лютики, мать-и-мачеха, пастушья сумка, лапчатка гусиная и др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районы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культуры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– 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21088"/>
            <a:ext cx="1977684" cy="1868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07838"/>
            <a:ext cx="1689652" cy="19648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528" y="2636912"/>
            <a:ext cx="849694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ru-RU" alt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-214313" y="2857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i="0"/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="" xmlns:a16="http://schemas.microsoft.com/office/drawing/2014/main" id="{2C07822E-DF9F-4285-AE16-E8149D331CE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4512263"/>
              </p:ext>
            </p:extLst>
          </p:nvPr>
        </p:nvGraphicFramePr>
        <p:xfrm>
          <a:off x="323528" y="3573016"/>
          <a:ext cx="5862811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445351"/>
              </p:ext>
            </p:extLst>
          </p:nvPr>
        </p:nvGraphicFramePr>
        <p:xfrm>
          <a:off x="467544" y="1062900"/>
          <a:ext cx="7846164" cy="5390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541"/>
                <a:gridCol w="1961541"/>
                <a:gridCol w="1961541"/>
                <a:gridCol w="1961541"/>
              </a:tblGrid>
              <a:tr h="413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Вредный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объект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5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Мышевидные грызуны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Котласский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Травосмесь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жилых нор/га</a:t>
                      </a:r>
                    </a:p>
                  </a:txBody>
                  <a:tcPr marL="68580" marR="68580" marT="0" marB="0" anchor="ctr"/>
                </a:tc>
              </a:tr>
              <a:tr h="505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Проволочники (щелкун блестящий)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Приморский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Картофель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личинки /кв. м</a:t>
                      </a:r>
                    </a:p>
                  </a:txBody>
                  <a:tcPr marL="68580" marR="68580" marT="0" marB="0" anchor="ctr"/>
                </a:tc>
              </a:tr>
              <a:tr h="581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Злаковые тли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Устьянский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Зерносмесь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травосмесь, кукуруза, тритикале яровая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100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сачка</a:t>
                      </a:r>
                    </a:p>
                  </a:txBody>
                  <a:tcPr marL="68580" marR="68580" marT="0" marB="0" anchor="ctr"/>
                </a:tc>
              </a:tr>
              <a:tr h="413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Муха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тимофеечная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Устьянский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Травосмесь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/100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сачка</a:t>
                      </a:r>
                    </a:p>
                  </a:txBody>
                  <a:tcPr marL="68580" marR="68580" marT="0" marB="0" anchor="ctr"/>
                </a:tc>
              </a:tr>
              <a:tr h="413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Пьявица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Устьянский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Тритикале яровая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зкз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/кв. м</a:t>
                      </a:r>
                    </a:p>
                  </a:txBody>
                  <a:tcPr marL="68580" marR="68580" marT="0" marB="0" anchor="ctr"/>
                </a:tc>
              </a:tr>
              <a:tr h="413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Трипсы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Вилегодский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Приморский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Травосмесь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5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Хлебные блошки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Устьянский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Травосмесь, тритикале яровая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100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сачка</a:t>
                      </a:r>
                    </a:p>
                  </a:txBody>
                  <a:tcPr marL="68580" marR="68580" marT="0" marB="0" anchor="ctr"/>
                </a:tc>
              </a:tr>
              <a:tr h="413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Шведские мухи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Устьянский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Кукуруза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100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сачка</a:t>
                      </a:r>
                    </a:p>
                  </a:txBody>
                  <a:tcPr marL="68580" marR="68580" marT="0" marB="0" anchor="ctr"/>
                </a:tc>
              </a:tr>
              <a:tr h="767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Клеверный клубеньковый долгоносик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Устьянский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Травосмесь, зерносмесь, клевер луговой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</a:t>
                      </a:r>
                    </a:p>
                  </a:txBody>
                  <a:tcPr marL="68580" marR="68580" marT="0" marB="0" anchor="ctr"/>
                </a:tc>
              </a:tr>
              <a:tr h="413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Клеверный семяед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Устьянский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Травосмесь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131840" y="390860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ВРЕДИТЕЛИ</a:t>
            </a: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58552"/>
            <a:ext cx="7307262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ru-RU" alt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-214313" y="2857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i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647605"/>
              </p:ext>
            </p:extLst>
          </p:nvPr>
        </p:nvGraphicFramePr>
        <p:xfrm>
          <a:off x="611560" y="1484784"/>
          <a:ext cx="7488832" cy="4624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660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Вредный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объект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Распространенность,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0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Антракноз клевера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Вилегодский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Травосмесь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660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Бурая ржавчина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Вилегодский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Травосмесь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660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Бурая пятнистость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Устьянский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Травосмесь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</a:tr>
              <a:tr h="660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Гельминтоспориоз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Устьянский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Травосмесь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  <a:tr h="660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Корневые гнили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Вельский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Ячмень яровой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  <a:tr h="660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Мучнистая роса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Красноборский</a:t>
                      </a:r>
                      <a:endParaRPr lang="ru-RU" sz="16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Устьянский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Травосмесь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03848" y="38899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0825" y="188640"/>
            <a:ext cx="7074715" cy="752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ВОЗВРАТНЫЕ ЗАМОРОЗКИ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456098"/>
            <a:ext cx="2646294" cy="3528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507" y="539905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 после заморозка</a:t>
            </a:r>
            <a:endParaRPr lang="ru-RU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3113" y="535743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неделю после </a:t>
            </a:r>
            <a:r>
              <a:rPr lang="ru-RU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подморозки</a:t>
            </a:r>
            <a:endParaRPr lang="ru-RU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9" y="1482376"/>
            <a:ext cx="2713253" cy="3398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82376"/>
            <a:ext cx="2557218" cy="34096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8274" y="537685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</a:t>
            </a:r>
          </a:p>
          <a:p>
            <a:pPr algn="ctr"/>
            <a:r>
              <a:rPr lang="ru-RU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</a:t>
            </a:r>
            <a:endParaRPr lang="ru-RU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29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0825" y="-99392"/>
            <a:ext cx="7074715" cy="1040686"/>
          </a:xfrm>
        </p:spPr>
        <p:txBody>
          <a:bodyPr/>
          <a:lstStyle/>
          <a:p>
            <a:pPr algn="ctr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ОСОБЕННОСТИ АПРОБАЦИИ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2" y="2602072"/>
            <a:ext cx="8128000" cy="3632200"/>
          </a:xfrm>
        </p:spPr>
      </p:pic>
      <p:sp>
        <p:nvSpPr>
          <p:cNvPr id="4" name="TextBox 3"/>
          <p:cNvSpPr txBox="1"/>
          <p:nvPr/>
        </p:nvSpPr>
        <p:spPr>
          <a:xfrm>
            <a:off x="311065" y="1124744"/>
            <a:ext cx="8641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2024 года взаимодействия </a:t>
            </a:r>
            <a:r>
              <a:rPr lang="ru-RU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Россельхозцентра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сельхозтоваропроизводителями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осуществляется посредством программного комплекса ФГИС «Семеноводство</a:t>
            </a:r>
            <a:r>
              <a:rPr lang="ru-RU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В настоящий момент заявки на апробацию начинают поступать. Филиал рассчитывает </a:t>
            </a:r>
            <a:r>
              <a:rPr lang="ru-RU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апробировать </a:t>
            </a:r>
            <a:r>
              <a:rPr lang="ru-RU" i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650 </a:t>
            </a:r>
            <a:r>
              <a:rPr lang="ru-RU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 семенных посевов.</a:t>
            </a:r>
            <a:endParaRPr lang="ru-RU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 txBox="1">
            <a:spLocks noChangeArrowheads="1"/>
          </p:cNvSpPr>
          <p:nvPr/>
        </p:nvSpPr>
        <p:spPr bwMode="auto">
          <a:xfrm>
            <a:off x="885704" y="321297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8436" name="Picture 4" descr="C:\Users\apkzr\Documents\поло\2 Значок РСЦ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9875"/>
            <a:ext cx="17589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Основной мак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17811</TotalTime>
  <Words>432</Words>
  <Application>Microsoft Office PowerPoint</Application>
  <PresentationFormat>Экран (4:3)</PresentationFormat>
  <Paragraphs>136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Основной макет</vt:lpstr>
      <vt:lpstr>Презентация PowerPoint</vt:lpstr>
      <vt:lpstr>Презентация PowerPoint</vt:lpstr>
      <vt:lpstr> СОРНАЯ РАСТИТЕЛЬНОСТЬ </vt:lpstr>
      <vt:lpstr>                                      </vt:lpstr>
      <vt:lpstr>                                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Polina</dc:creator>
  <cp:lastModifiedBy>Galina Projerina</cp:lastModifiedBy>
  <cp:revision>1515</cp:revision>
  <cp:lastPrinted>2023-11-20T08:55:41Z</cp:lastPrinted>
  <dcterms:created xsi:type="dcterms:W3CDTF">2010-09-29T12:52:55Z</dcterms:created>
  <dcterms:modified xsi:type="dcterms:W3CDTF">2025-07-17T10:24:08Z</dcterms:modified>
</cp:coreProperties>
</file>